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986" r:id="rId3"/>
    <p:sldId id="987" r:id="rId4"/>
    <p:sldId id="988" r:id="rId5"/>
    <p:sldId id="98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2" d="100"/>
          <a:sy n="112" d="100"/>
        </p:scale>
        <p:origin x="61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2025/5/25 Sunday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  At Christmas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单元目标导航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8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290036" y="764704"/>
            <a:ext cx="11610340" cy="5461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802667"/>
              </p:ext>
            </p:extLst>
          </p:nvPr>
        </p:nvGraphicFramePr>
        <p:xfrm>
          <a:off x="325011" y="1268760"/>
          <a:ext cx="11575365" cy="4907434"/>
        </p:xfrm>
        <a:graphic>
          <a:graphicData uri="http://schemas.openxmlformats.org/drawingml/2006/table">
            <a:tbl>
              <a:tblPr firstRow="1" firstCol="1" bandRow="1"/>
              <a:tblGrid>
                <a:gridCol w="873651">
                  <a:extLst>
                    <a:ext uri="{9D8B030D-6E8A-4147-A177-3AD203B41FA5}">
                      <a16:colId xmlns:a16="http://schemas.microsoft.com/office/drawing/2014/main" val="84155746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912026854"/>
                    </a:ext>
                  </a:extLst>
                </a:gridCol>
                <a:gridCol w="9765610">
                  <a:extLst>
                    <a:ext uri="{9D8B030D-6E8A-4147-A177-3AD203B41FA5}">
                      <a16:colId xmlns:a16="http://schemas.microsoft.com/office/drawing/2014/main" val="2248318486"/>
                    </a:ext>
                  </a:extLst>
                </a:gridCol>
              </a:tblGrid>
              <a:tr h="4597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ʒ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acket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uice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ump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ect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0" marR="279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33768"/>
                  </a:ext>
                </a:extLst>
              </a:tr>
              <a:tr h="151235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买　　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接着，然后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　　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看起来　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early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早早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歌曲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us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letter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以后</a:t>
                      </a:r>
                    </a:p>
                  </a:txBody>
                  <a:tcPr marL="2790" marR="279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657505"/>
                  </a:ext>
                </a:extLst>
              </a:tr>
              <a:tr h="28516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Christmas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圣诞节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present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礼物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pretty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漂亮的，好看的　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物品，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东西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stocking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长筒袜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最后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turkey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火鸡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鸡肉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pudding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布丁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全都　</a:t>
                      </a:r>
                      <a:endParaRPr lang="en-US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card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卡片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孩子，儿童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message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信息，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消息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storybook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故事书</a:t>
                      </a:r>
                    </a:p>
                  </a:txBody>
                  <a:tcPr marL="2790" marR="279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6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8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290036" y="908720"/>
            <a:ext cx="11610340" cy="5461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099869"/>
              </p:ext>
            </p:extLst>
          </p:nvPr>
        </p:nvGraphicFramePr>
        <p:xfrm>
          <a:off x="290036" y="1448309"/>
          <a:ext cx="11610340" cy="3771075"/>
        </p:xfrm>
        <a:graphic>
          <a:graphicData uri="http://schemas.openxmlformats.org/drawingml/2006/table">
            <a:tbl>
              <a:tblPr firstRow="1" firstCol="1" bandRow="1"/>
              <a:tblGrid>
                <a:gridCol w="692602">
                  <a:extLst>
                    <a:ext uri="{9D8B030D-6E8A-4147-A177-3AD203B41FA5}">
                      <a16:colId xmlns:a16="http://schemas.microsoft.com/office/drawing/2014/main" val="2802150697"/>
                    </a:ext>
                  </a:extLst>
                </a:gridCol>
                <a:gridCol w="10917738">
                  <a:extLst>
                    <a:ext uri="{9D8B030D-6E8A-4147-A177-3AD203B41FA5}">
                      <a16:colId xmlns:a16="http://schemas.microsoft.com/office/drawing/2014/main" val="3545943645"/>
                    </a:ext>
                  </a:extLst>
                </a:gridCol>
              </a:tblGrid>
              <a:tr h="24420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Christmas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在圣诞节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a good time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玩得高兴，过得愉快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 presents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买礼物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Christmas tree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圣诞树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pretty things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漂亮的东西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Father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Christmas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圣诞老人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 for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等候，等待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on Christmas Eve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在平安夜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on Christmas Day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在圣诞节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wake up early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醒得早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open our presents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打开我们的礼物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turkey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吃一只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火鸡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fold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card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折一张卡片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big lunch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吃一顿丰盛的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午餐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Christmas card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一张圣诞卡片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 up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跳起来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Merry Christmas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圣诞快乐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look sad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看起来伤心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673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50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8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290036" y="908720"/>
            <a:ext cx="11610340" cy="5461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61032"/>
              </p:ext>
            </p:extLst>
          </p:nvPr>
        </p:nvGraphicFramePr>
        <p:xfrm>
          <a:off x="290036" y="1454821"/>
          <a:ext cx="11610340" cy="4358640"/>
        </p:xfrm>
        <a:graphic>
          <a:graphicData uri="http://schemas.openxmlformats.org/drawingml/2006/table">
            <a:tbl>
              <a:tblPr firstRow="1" firstCol="1" bandRow="1"/>
              <a:tblGrid>
                <a:gridCol w="1056695">
                  <a:extLst>
                    <a:ext uri="{9D8B030D-6E8A-4147-A177-3AD203B41FA5}">
                      <a16:colId xmlns:a16="http://schemas.microsoft.com/office/drawing/2014/main" val="3139265698"/>
                    </a:ext>
                  </a:extLst>
                </a:gridCol>
                <a:gridCol w="10553645">
                  <a:extLst>
                    <a:ext uri="{9D8B030D-6E8A-4147-A177-3AD203B41FA5}">
                      <a16:colId xmlns:a16="http://schemas.microsoft.com/office/drawing/2014/main" val="331391478"/>
                    </a:ext>
                  </a:extLst>
                </a:gridCol>
              </a:tblGrid>
              <a:tr h="29822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We always have a lot of fun at Christmas.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圣诞节我们总是过得很愉快。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是抽象名词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乐趣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经常和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great,some,a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of/lots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等连用。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玩得高兴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过得愉快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同义。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presents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首先，我们为我们的家人和朋友们买礼物。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Then, Christmas Eve comes.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然后，平安夜到来了。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Finally, it is Christmas Day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最后，是圣诞节当天！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 We also put our presents under the tree.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我们也把我们的礼物放在树下。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 What’s wrong with him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他怎么了？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wrong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怎么了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这是一个习惯用语。当发现有人不开心或沮丧并想知道他出了什么情况时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我们可以用此句询问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以示关心或关注。其同义句为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9466" marR="29466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484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017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5目标8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290036" y="908720"/>
            <a:ext cx="11610340" cy="5461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925696"/>
              </p:ext>
            </p:extLst>
          </p:nvPr>
        </p:nvGraphicFramePr>
        <p:xfrm>
          <a:off x="319960" y="1412776"/>
          <a:ext cx="11580415" cy="4316032"/>
        </p:xfrm>
        <a:graphic>
          <a:graphicData uri="http://schemas.openxmlformats.org/drawingml/2006/table">
            <a:tbl>
              <a:tblPr firstRow="1" firstCol="1" bandRow="1"/>
              <a:tblGrid>
                <a:gridCol w="590670">
                  <a:extLst>
                    <a:ext uri="{9D8B030D-6E8A-4147-A177-3AD203B41FA5}">
                      <a16:colId xmlns:a16="http://schemas.microsoft.com/office/drawing/2014/main" val="2872710805"/>
                    </a:ext>
                  </a:extLst>
                </a:gridCol>
                <a:gridCol w="10989745">
                  <a:extLst>
                    <a:ext uri="{9D8B030D-6E8A-4147-A177-3AD203B41FA5}">
                      <a16:colId xmlns:a16="http://schemas.microsoft.com/office/drawing/2014/main" val="3232464611"/>
                    </a:ext>
                  </a:extLst>
                </a:gridCol>
              </a:tblGrid>
              <a:tr h="34677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必学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3C9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表示顺序的副词：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表示顺序的副词有：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 ... next ... then ... finally ...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首先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接着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然后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最后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放在最前面，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最后，中间可以用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next,then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介词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at,in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表示时间的用法：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介词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at,in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都可以用在时间前，有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的意思，但是它们的用法不同。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表示时间的某一点、某一时刻或年龄等。如：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five o’clock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在五点钟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还常常接节日，表示某节日的一段时间。如：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Christmas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在圣诞节期间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泛指一般意义的上午、下午或晚上以及季节、月或年等较长的时间。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morning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在早上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2025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autumn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在秋季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表示具体的某日，常与表示星期几和节日的词连用。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Sunday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在星期日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Christmas Day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在圣诞节当天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Monday morning 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在星期一上午</a:t>
                      </a: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99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460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54986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410</Words>
  <Application>Microsoft Office PowerPoint</Application>
  <PresentationFormat>自定义</PresentationFormat>
  <Paragraphs>45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337</cp:revision>
  <dcterms:created xsi:type="dcterms:W3CDTF">2020-11-06T05:24:00Z</dcterms:created>
  <dcterms:modified xsi:type="dcterms:W3CDTF">2025-05-24T17:26:18Z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